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4" r:id="rId5"/>
    <p:sldMasterId id="2147483719" r:id="rId6"/>
  </p:sldMasterIdLst>
  <p:notesMasterIdLst>
    <p:notesMasterId r:id="rId19"/>
  </p:notesMasterIdLst>
  <p:handoutMasterIdLst>
    <p:handoutMasterId r:id="rId20"/>
  </p:handoutMasterIdLst>
  <p:sldIdLst>
    <p:sldId id="256" r:id="rId7"/>
    <p:sldId id="269" r:id="rId8"/>
    <p:sldId id="294" r:id="rId9"/>
    <p:sldId id="295" r:id="rId10"/>
    <p:sldId id="291" r:id="rId11"/>
    <p:sldId id="258" r:id="rId12"/>
    <p:sldId id="293" r:id="rId13"/>
    <p:sldId id="292" r:id="rId14"/>
    <p:sldId id="259" r:id="rId15"/>
    <p:sldId id="297" r:id="rId16"/>
    <p:sldId id="298" r:id="rId17"/>
    <p:sldId id="299" r:id="rId18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92529"/>
    <a:srgbClr val="1E4D2B"/>
    <a:srgbClr val="C10065"/>
    <a:srgbClr val="CC006A"/>
    <a:srgbClr val="404140"/>
    <a:srgbClr val="DAD490"/>
    <a:srgbClr val="E1963E"/>
    <a:srgbClr val="E57D30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8" autoAdjust="0"/>
    <p:restoredTop sz="95994" autoAdjust="0"/>
  </p:normalViewPr>
  <p:slideViewPr>
    <p:cSldViewPr snapToGrid="0" snapToObjects="1">
      <p:cViewPr varScale="1">
        <p:scale>
          <a:sx n="59" d="100"/>
          <a:sy n="59" d="100"/>
        </p:scale>
        <p:origin x="620" y="52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Moraes" userId="c9c67e8a-58e2-4733-9a1c-5d44fec4775b" providerId="ADAL" clId="{334E0330-695F-4E79-8055-C5CD82E2B986}"/>
  </pc:docChgLst>
  <pc:docChgLst>
    <pc:chgData name="Marcia Moraes" userId="c9c67e8a-58e2-4733-9a1c-5d44fec4775b" providerId="ADAL" clId="{55AC8B3A-0C51-4ED9-B3FB-5AD4B1B50A83}"/>
    <pc:docChg chg="custSel delSld modSld">
      <pc:chgData name="Marcia Moraes" userId="c9c67e8a-58e2-4733-9a1c-5d44fec4775b" providerId="ADAL" clId="{55AC8B3A-0C51-4ED9-B3FB-5AD4B1B50A83}" dt="2023-09-12T18:52:11.750" v="114" actId="2696"/>
      <pc:docMkLst>
        <pc:docMk/>
      </pc:docMkLst>
      <pc:sldChg chg="modSp">
        <pc:chgData name="Marcia Moraes" userId="c9c67e8a-58e2-4733-9a1c-5d44fec4775b" providerId="ADAL" clId="{55AC8B3A-0C51-4ED9-B3FB-5AD4B1B50A83}" dt="2023-09-12T18:40:06.285" v="3" actId="20577"/>
        <pc:sldMkLst>
          <pc:docMk/>
          <pc:sldMk cId="661209559" sldId="256"/>
        </pc:sldMkLst>
        <pc:spChg chg="mod">
          <ac:chgData name="Marcia Moraes" userId="c9c67e8a-58e2-4733-9a1c-5d44fec4775b" providerId="ADAL" clId="{55AC8B3A-0C51-4ED9-B3FB-5AD4B1B50A83}" dt="2023-09-12T18:40:06.285" v="3" actId="20577"/>
          <ac:spMkLst>
            <pc:docMk/>
            <pc:sldMk cId="661209559" sldId="256"/>
            <ac:spMk id="4" creationId="{36830EDF-82C3-4D4E-8F52-61F2DB42DA11}"/>
          </ac:spMkLst>
        </pc:spChg>
      </pc:sldChg>
      <pc:sldChg chg="del">
        <pc:chgData name="Marcia Moraes" userId="c9c67e8a-58e2-4733-9a1c-5d44fec4775b" providerId="ADAL" clId="{55AC8B3A-0C51-4ED9-B3FB-5AD4B1B50A83}" dt="2023-09-12T18:50:54.269" v="112" actId="2696"/>
        <pc:sldMkLst>
          <pc:docMk/>
          <pc:sldMk cId="3271646364" sldId="261"/>
        </pc:sldMkLst>
      </pc:sldChg>
      <pc:sldChg chg="modSp">
        <pc:chgData name="Marcia Moraes" userId="c9c67e8a-58e2-4733-9a1c-5d44fec4775b" providerId="ADAL" clId="{55AC8B3A-0C51-4ED9-B3FB-5AD4B1B50A83}" dt="2023-09-12T18:50:24.405" v="111" actId="20577"/>
        <pc:sldMkLst>
          <pc:docMk/>
          <pc:sldMk cId="2954226462" sldId="269"/>
        </pc:sldMkLst>
        <pc:spChg chg="mod">
          <ac:chgData name="Marcia Moraes" userId="c9c67e8a-58e2-4733-9a1c-5d44fec4775b" providerId="ADAL" clId="{55AC8B3A-0C51-4ED9-B3FB-5AD4B1B50A83}" dt="2023-09-12T18:50:24.405" v="111" actId="20577"/>
          <ac:spMkLst>
            <pc:docMk/>
            <pc:sldMk cId="2954226462" sldId="269"/>
            <ac:spMk id="7" creationId="{F1F79DD2-1F3F-234C-A44A-3A87D436D29A}"/>
          </ac:spMkLst>
        </pc:spChg>
      </pc:sldChg>
      <pc:sldChg chg="del">
        <pc:chgData name="Marcia Moraes" userId="c9c67e8a-58e2-4733-9a1c-5d44fec4775b" providerId="ADAL" clId="{55AC8B3A-0C51-4ED9-B3FB-5AD4B1B50A83}" dt="2023-09-12T18:50:55.191" v="113" actId="2696"/>
        <pc:sldMkLst>
          <pc:docMk/>
          <pc:sldMk cId="246001846" sldId="296"/>
        </pc:sldMkLst>
      </pc:sldChg>
      <pc:sldChg chg="del">
        <pc:chgData name="Marcia Moraes" userId="c9c67e8a-58e2-4733-9a1c-5d44fec4775b" providerId="ADAL" clId="{55AC8B3A-0C51-4ED9-B3FB-5AD4B1B50A83}" dt="2023-09-12T18:52:11.750" v="114" actId="2696"/>
        <pc:sldMkLst>
          <pc:docMk/>
          <pc:sldMk cId="3386163912" sldId="300"/>
        </pc:sldMkLst>
      </pc:sldChg>
    </pc:docChg>
  </pc:docChgLst>
  <pc:docChgLst>
    <pc:chgData name="Marcia Moraes" userId="c9c67e8a-58e2-4733-9a1c-5d44fec4775b" providerId="ADAL" clId="{B92AAAD1-3D30-4A63-A677-36FBBFA05541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32F50-0B60-B34B-8422-4E195A5AE2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09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79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32F50-0B60-B34B-8422-4E195A5AE2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09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9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32F50-0B60-B34B-8422-4E195A5AE2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09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79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46897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7372875"/>
            <a:ext cx="13849756" cy="400074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628075" y="1920725"/>
            <a:ext cx="12561413" cy="201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46058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813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25254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7816146" y="2"/>
            <a:ext cx="6001455" cy="77724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7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881" y="6733970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41463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7816146" y="2"/>
            <a:ext cx="6001455" cy="777240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7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9986681" y="6869532"/>
            <a:ext cx="3202800" cy="51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6668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6937514" y="-2"/>
            <a:ext cx="6880083" cy="777240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7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881" y="6733970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372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6937514" y="-2"/>
            <a:ext cx="6880083" cy="777240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7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9986681" y="6869532"/>
            <a:ext cx="3202800" cy="51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0245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57" y="6483920"/>
            <a:ext cx="3265208" cy="730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11006254" y="6976802"/>
            <a:ext cx="249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10450162" y="7343442"/>
            <a:ext cx="3367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Marcia Moraes (marcia.moraes@colostate.edu)</a:t>
            </a:r>
            <a:endParaRPr lang="en-US" sz="800" b="0" dirty="0">
              <a:solidFill>
                <a:srgbClr val="7F7F7F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1349193" y="1236134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2093575" y="-474132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2186622" y="-795868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8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7881" y="6733970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12874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1349193" y="1236134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2093575" y="-474132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2186622" y="-795868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8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9986681" y="6869532"/>
            <a:ext cx="3202800" cy="51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5652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28075" y="905258"/>
            <a:ext cx="12561413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7372744"/>
            <a:ext cx="13818437" cy="400074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8641098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445329" y="2799372"/>
            <a:ext cx="9744400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445329" y="4381997"/>
            <a:ext cx="9744400" cy="48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2"/>
            <a:ext cx="2572930" cy="777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60254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187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9143999" y="0"/>
            <a:ext cx="4673413" cy="777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2" tIns="45711" rIns="91422" bIns="4571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9560560" y="2842090"/>
            <a:ext cx="3840640" cy="53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8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9560560" y="3886200"/>
            <a:ext cx="3840640" cy="50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ctr" rtl="0">
              <a:lnSpc>
                <a:spcPct val="114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32416" y="6948177"/>
            <a:ext cx="488943" cy="488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82726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21745" y="982462"/>
            <a:ext cx="4862453" cy="16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83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621745" y="3052262"/>
            <a:ext cx="4862453" cy="197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46058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6105892" y="0"/>
            <a:ext cx="7711653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4473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13817600" cy="640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400423" y="6654704"/>
            <a:ext cx="13016560" cy="77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438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02059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138176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41821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9150030" y="2317590"/>
            <a:ext cx="4039653" cy="12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377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9150030" y="3729514"/>
            <a:ext cx="4039653" cy="97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14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1269232" y="1443038"/>
            <a:ext cx="6863013" cy="499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7372744"/>
            <a:ext cx="13818437" cy="400074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007242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94949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729342" y="4199228"/>
            <a:ext cx="12561413" cy="110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6044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44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881742" y="5936778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238" y="6320941"/>
            <a:ext cx="3520436" cy="78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6937514" y="-2"/>
            <a:ext cx="6880083" cy="777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3280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729342" y="4199228"/>
            <a:ext cx="12561413" cy="110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6044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44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8406690" y="0"/>
            <a:ext cx="5410908" cy="75662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881742" y="5936778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238" y="6320941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8765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729342" y="4198802"/>
            <a:ext cx="12561413" cy="110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6044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44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881742" y="5936352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238" y="6320942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52366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3445329" y="2799372"/>
            <a:ext cx="9744400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3445329" y="4381997"/>
            <a:ext cx="9744400" cy="5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2572930" cy="777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05814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2036701" y="2797385"/>
            <a:ext cx="9744400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246889" y="6034881"/>
            <a:ext cx="13267947" cy="188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4110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742950" y="2728873"/>
            <a:ext cx="3604453" cy="62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690875" marR="0" lvl="0" indent="-345437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418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6797108"/>
            <a:ext cx="13818337" cy="617177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5106474" y="2728873"/>
            <a:ext cx="3604453" cy="62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690875" marR="0" lvl="0" indent="-345437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418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9469996" y="2728873"/>
            <a:ext cx="3604453" cy="62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690875" marR="0" lvl="0" indent="-345437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418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042440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7372744"/>
            <a:ext cx="13818437" cy="400074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5818816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1895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471026" y="1125135"/>
            <a:ext cx="12875573" cy="3101707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471014" y="4282678"/>
            <a:ext cx="12875573" cy="1197707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3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3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31"/>
            </a:lvl4pPr>
            <a:lvl5pPr lvl="4" algn="ctr" rtl="0">
              <a:lnSpc>
                <a:spcPct val="100000"/>
              </a:lnSpc>
              <a:spcBef>
                <a:spcPts val="302"/>
              </a:spcBef>
              <a:spcAft>
                <a:spcPts val="0"/>
              </a:spcAft>
              <a:buSzPts val="2800"/>
              <a:buNone/>
              <a:defRPr sz="4231"/>
            </a:lvl5pPr>
            <a:lvl6pPr lvl="5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6pPr>
            <a:lvl7pPr lvl="6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7pPr>
            <a:lvl8pPr lvl="7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8pPr>
            <a:lvl9pPr lvl="8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12802825" y="7046639"/>
            <a:ext cx="829147" cy="5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53957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2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70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2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3" y="6869532"/>
            <a:ext cx="3202842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29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7" y="-1"/>
            <a:ext cx="6880084" cy="7772402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71" y="6722003"/>
            <a:ext cx="3562729" cy="796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11146797" y="7241887"/>
            <a:ext cx="249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10344104" y="7571897"/>
            <a:ext cx="3562729" cy="215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9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79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79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79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1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7" y="-1"/>
            <a:ext cx="6880084" cy="7772402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3" y="6869532"/>
            <a:ext cx="3202842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6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0" y="1236135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3" y="-474132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19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70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0" y="1236135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3" y="-474132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19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3" y="6869532"/>
            <a:ext cx="3202842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94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447932"/>
            <a:ext cx="12561453" cy="1015791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1776684"/>
            <a:ext cx="12561453" cy="2015808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5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4" y="511431"/>
            <a:ext cx="12561453" cy="1015791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5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30" y="2799246"/>
            <a:ext cx="9744199" cy="1015791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30" y="4381997"/>
            <a:ext cx="9744199" cy="48141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6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30" y="2799246"/>
            <a:ext cx="9744199" cy="1015791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30" y="4381997"/>
            <a:ext cx="9744199" cy="481414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2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2" y="2797322"/>
            <a:ext cx="9744199" cy="1015791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9" y="6034880"/>
            <a:ext cx="13267944" cy="18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89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752695"/>
            <a:ext cx="3604654" cy="580223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51"/>
            <a:ext cx="13817600" cy="617142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5" y="2752695"/>
            <a:ext cx="3604654" cy="580223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7" y="2752695"/>
            <a:ext cx="3604654" cy="580223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07486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3999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3999" y="0"/>
            <a:ext cx="4673601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1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46897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5" y="6948177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4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662250"/>
          </a:xfrm>
        </p:spPr>
        <p:txBody>
          <a:bodyPr anchor="t" anchorCtr="0"/>
          <a:lstStyle>
            <a:lvl1pPr>
              <a:defRPr sz="4801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6" y="3052262"/>
            <a:ext cx="4862403" cy="1602555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4" y="0"/>
            <a:ext cx="7711708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8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3" y="982462"/>
            <a:ext cx="4862405" cy="1662250"/>
          </a:xfrm>
        </p:spPr>
        <p:txBody>
          <a:bodyPr anchor="t" anchorCtr="0"/>
          <a:lstStyle>
            <a:lvl1pPr>
              <a:defRPr sz="4801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4" y="3052262"/>
            <a:ext cx="4862403" cy="1602555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11708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8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1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5" y="6654704"/>
            <a:ext cx="13016750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162393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4234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1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1" y="3729514"/>
            <a:ext cx="4039498" cy="46897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3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6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240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05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4480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4" y="4199102"/>
            <a:ext cx="12561453" cy="110812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2" y="1"/>
            <a:ext cx="5410910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4" y="4199102"/>
            <a:ext cx="12561453" cy="110812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7" y="-1"/>
            <a:ext cx="6880084" cy="77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4" y="4198674"/>
            <a:ext cx="12561453" cy="110812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2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2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3" y="5115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4" y="397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3" y="1725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075" y="905258"/>
            <a:ext cx="12561413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074" y="2487883"/>
            <a:ext cx="12561413" cy="309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38894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397131"/>
            <a:ext cx="12561453" cy="1015791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1725884"/>
            <a:ext cx="12561453" cy="3156859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63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47" rtl="0" eaLnBrk="1" latinLnBrk="0" hangingPunct="1">
        <a:spcBef>
          <a:spcPct val="0"/>
        </a:spcBef>
        <a:buNone/>
        <a:defRPr sz="5401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524736" indent="-524736" algn="l" defTabSz="699647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136927" indent="-437281" algn="l" defTabSz="699647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749121" indent="-349823" algn="l" defTabSz="699647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448768" indent="-349823" algn="l" defTabSz="699647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3148416" indent="-349823" algn="l" defTabSz="699647" rtl="0" eaLnBrk="1" latinLnBrk="0" hangingPunct="1">
        <a:spcBef>
          <a:spcPct val="20000"/>
        </a:spcBef>
        <a:buFont typeface="Arial"/>
        <a:buChar char="»"/>
        <a:defRPr sz="1649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8065" indent="-349823" algn="l" defTabSz="699647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714" indent="-349823" algn="l" defTabSz="699647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360" indent="-349823" algn="l" defTabSz="699647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7010" indent="-349823" algn="l" defTabSz="699647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47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97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944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593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240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889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537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7184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30EDF-82C3-4D4E-8F52-61F2DB42DA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1107996"/>
          </a:xfrm>
        </p:spPr>
        <p:txBody>
          <a:bodyPr/>
          <a:lstStyle/>
          <a:p>
            <a:r>
              <a:rPr lang="en-US" dirty="0"/>
              <a:t>Complex Logic and Composition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7C9B-9163-FB49-9FDB-50914D5C9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8C065-6546-E84F-AE83-39777E32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0762"/>
            <a:ext cx="12561453" cy="1015663"/>
          </a:xfrm>
        </p:spPr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28C88B5-B513-42FE-A134-80AEA600D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607349"/>
            <a:ext cx="11763622" cy="2876365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A composition in Java between two objects associated with each other exists when there is a strong relationship between one class and another.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For example, one class has an attribute that is an object of another class.</a:t>
            </a:r>
          </a:p>
        </p:txBody>
      </p:sp>
    </p:spTree>
    <p:extLst>
      <p:ext uri="{BB962C8B-B14F-4D97-AF65-F5344CB8AC3E}">
        <p14:creationId xmlns:p14="http://schemas.microsoft.com/office/powerpoint/2010/main" val="27637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8C065-6546-E84F-AE83-39777E32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0762"/>
            <a:ext cx="12561453" cy="1015663"/>
          </a:xfrm>
        </p:spPr>
        <p:txBody>
          <a:bodyPr/>
          <a:lstStyle/>
          <a:p>
            <a:r>
              <a:rPr lang="en-US" dirty="0"/>
              <a:t>Composition: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D85B3-58DD-4865-9501-F7300497F37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487137" y="1454950"/>
            <a:ext cx="6280150" cy="553997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Instance variables --&gt; attributes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author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Constructor of this class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Book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title,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author)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title;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author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author;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"Title: "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title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Author: "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author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D4FA-D0C7-4653-AED3-D824AD69E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116" y="201097"/>
            <a:ext cx="5849256" cy="757130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Library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Library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addBook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book){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book;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 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book;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 </a:t>
            </a:r>
            <a:r>
              <a:rPr lang="en-US" altLang="en-US" sz="1800" dirty="0">
                <a:solidFill>
                  <a:srgbClr val="0033B3"/>
                </a:solidFill>
                <a:latin typeface="JetBrains Mono"/>
              </a:rPr>
              <a:t>if</a:t>
            </a:r>
            <a:r>
              <a:rPr lang="en-US" altLang="en-US" sz="18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sz="1800" dirty="0">
                <a:solidFill>
                  <a:srgbClr val="871094"/>
                </a:solidFill>
                <a:latin typeface="JetBrains Mono"/>
              </a:rPr>
              <a:t>book3 </a:t>
            </a:r>
            <a:r>
              <a:rPr lang="en-US" altLang="en-US" sz="18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US" altLang="en-US" sz="1800" dirty="0">
                <a:solidFill>
                  <a:srgbClr val="0033B3"/>
                </a:solidFill>
                <a:latin typeface="JetBrains Mono"/>
              </a:rPr>
              <a:t>null</a:t>
            </a:r>
            <a:r>
              <a:rPr lang="en-US" altLang="en-US" sz="1800" dirty="0">
                <a:solidFill>
                  <a:srgbClr val="080808"/>
                </a:solidFill>
                <a:latin typeface="JetBrains Mono"/>
              </a:rPr>
              <a:t>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book;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toString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msg +=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msg +=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msg +=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msg.equals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 msg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"No books in the library!"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BF2ABAA-3845-4701-A8C1-98E1E5B5B46E}"/>
              </a:ext>
            </a:extLst>
          </p:cNvPr>
          <p:cNvSpPr/>
          <p:nvPr/>
        </p:nvSpPr>
        <p:spPr>
          <a:xfrm>
            <a:off x="10559143" y="729343"/>
            <a:ext cx="239486" cy="80554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FBC97-C24B-47B4-8892-135AFAB08AE3}"/>
              </a:ext>
            </a:extLst>
          </p:cNvPr>
          <p:cNvSpPr txBox="1"/>
          <p:nvPr/>
        </p:nvSpPr>
        <p:spPr>
          <a:xfrm>
            <a:off x="10907486" y="994543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variables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4E5BE33-8B45-4DD7-8499-99ADE51D0AD1}"/>
              </a:ext>
            </a:extLst>
          </p:cNvPr>
          <p:cNvSpPr/>
          <p:nvPr/>
        </p:nvSpPr>
        <p:spPr>
          <a:xfrm>
            <a:off x="10559143" y="1616090"/>
            <a:ext cx="119743" cy="10073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C014-480D-40CA-B470-86761CD0CC70}"/>
              </a:ext>
            </a:extLst>
          </p:cNvPr>
          <p:cNvSpPr txBox="1"/>
          <p:nvPr/>
        </p:nvSpPr>
        <p:spPr>
          <a:xfrm>
            <a:off x="10831287" y="1886181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36857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8C065-6546-E84F-AE83-39777E32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0762"/>
            <a:ext cx="12561453" cy="1015663"/>
          </a:xfrm>
        </p:spPr>
        <p:txBody>
          <a:bodyPr/>
          <a:lstStyle/>
          <a:p>
            <a:r>
              <a:rPr lang="en-US" dirty="0"/>
              <a:t>Composition: Example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0E55C7C-54E9-4445-A900-2C592C04E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942" y="1993374"/>
            <a:ext cx="9383486" cy="378565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AppLibrary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[]){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Library lib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Library();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b1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Book(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"Death on the Nile"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"Agatha Christie"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.addBook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"Book added!"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"No more space in the library!"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1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23" y="256461"/>
            <a:ext cx="12561413" cy="1015467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505308" y="1632184"/>
            <a:ext cx="1108979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81750">
              <a:buClr>
                <a:srgbClr val="000000"/>
              </a:buClr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TODO Reminders:</a:t>
            </a:r>
          </a:p>
          <a:p>
            <a:pPr defTabSz="1381750">
              <a:buClr>
                <a:srgbClr val="000000"/>
              </a:buClr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Reading 8 (zybooks) – you should have already done that </a:t>
            </a: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</a:t>
            </a:r>
          </a:p>
          <a:p>
            <a:pPr defTabSz="1381750">
              <a:buClr>
                <a:srgbClr val="000000"/>
              </a:buClr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Lab 05 – self explanation needs to be done in lab</a:t>
            </a: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Reading 9</a:t>
            </a: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Lab 06 – peer-interaction needs to be done in lab</a:t>
            </a: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Reading 10 (</a:t>
            </a:r>
            <a:r>
              <a:rPr lang="en-US" sz="2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zybooks</a:t>
            </a: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Keep practicing your RPAs in a spaced and mixed manner </a:t>
            </a: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</a:t>
            </a: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BC65C064-B731-C1C4-823E-03DEC4CD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99" y="1"/>
            <a:ext cx="4444999" cy="2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Conditionals Operators</a:t>
            </a:r>
            <a:endParaRPr lang="en-US" sz="423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076E7-DD8A-4E2E-982F-AA71BD17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6" y="1463723"/>
            <a:ext cx="59245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Conditionals Operators</a:t>
            </a:r>
            <a:endParaRPr lang="en-US" sz="423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8C6FF-509D-4D4C-BEE9-E0DC90F3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8" y="1668491"/>
            <a:ext cx="12020550" cy="336232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7243E1-C5D8-4E18-8CFE-39E5784E36CC}"/>
              </a:ext>
            </a:extLst>
          </p:cNvPr>
          <p:cNvSpPr txBox="1">
            <a:spLocks/>
          </p:cNvSpPr>
          <p:nvPr/>
        </p:nvSpPr>
        <p:spPr>
          <a:xfrm>
            <a:off x="1066800" y="5736113"/>
            <a:ext cx="4996543" cy="1023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 can we combine different conditions?</a:t>
            </a:r>
            <a:endParaRPr lang="en-US" sz="26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DB3516-A0A4-468F-A123-84193ABB427E}"/>
              </a:ext>
            </a:extLst>
          </p:cNvPr>
          <p:cNvSpPr txBox="1">
            <a:spLocks/>
          </p:cNvSpPr>
          <p:nvPr/>
        </p:nvSpPr>
        <p:spPr>
          <a:xfrm>
            <a:off x="7590971" y="5736113"/>
            <a:ext cx="6226629" cy="102342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Use Logical Operators to do Complex Conditional!</a:t>
            </a:r>
            <a:endParaRPr lang="en-US" sz="2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DD0ED6-71BD-409B-802E-CB8BA185FA68}"/>
              </a:ext>
            </a:extLst>
          </p:cNvPr>
          <p:cNvCxnSpPr/>
          <p:nvPr/>
        </p:nvCxnSpPr>
        <p:spPr>
          <a:xfrm>
            <a:off x="6433457" y="6247824"/>
            <a:ext cx="1001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4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Conditionals</a:t>
            </a:r>
            <a:endParaRPr lang="en-US" sz="423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8C383-AADB-F4A8-50CF-BD45CCC5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85" y="1773748"/>
            <a:ext cx="4144432" cy="2112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62B81-32DF-FED3-617A-9F3B48C7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42" y="1773747"/>
            <a:ext cx="3708646" cy="1992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1DF9A-AE3E-599C-CBA8-BEDF40CDA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12" y="1773747"/>
            <a:ext cx="2906870" cy="15933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3CFA6C-7287-4ABC-827F-49B1B1BD12B3}"/>
              </a:ext>
            </a:extLst>
          </p:cNvPr>
          <p:cNvSpPr/>
          <p:nvPr/>
        </p:nvSpPr>
        <p:spPr>
          <a:xfrm>
            <a:off x="929028" y="4103915"/>
            <a:ext cx="2837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All must be true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1A19-3BCA-4799-BD49-765B5FE35D8F}"/>
              </a:ext>
            </a:extLst>
          </p:cNvPr>
          <p:cNvSpPr/>
          <p:nvPr/>
        </p:nvSpPr>
        <p:spPr>
          <a:xfrm>
            <a:off x="5177063" y="4142099"/>
            <a:ext cx="4119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At least one must be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214753-2441-4E0B-8A85-D9767B1152E2}"/>
              </a:ext>
            </a:extLst>
          </p:cNvPr>
          <p:cNvSpPr/>
          <p:nvPr/>
        </p:nvSpPr>
        <p:spPr>
          <a:xfrm>
            <a:off x="9801153" y="4103915"/>
            <a:ext cx="4016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Negates the original condition</a:t>
            </a:r>
          </a:p>
        </p:txBody>
      </p:sp>
    </p:spTree>
    <p:extLst>
      <p:ext uri="{BB962C8B-B14F-4D97-AF65-F5344CB8AC3E}">
        <p14:creationId xmlns:p14="http://schemas.microsoft.com/office/powerpoint/2010/main" val="313226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1AEF-C94A-EA4B-B561-26C42CF3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209589"/>
            <a:ext cx="12561453" cy="1015663"/>
          </a:xfrm>
        </p:spPr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E1B4099-6600-0A4E-B6E3-D5AD18A5BFCD}"/>
              </a:ext>
            </a:extLst>
          </p:cNvPr>
          <p:cNvSpPr txBox="1">
            <a:spLocks/>
          </p:cNvSpPr>
          <p:nvPr/>
        </p:nvSpPr>
        <p:spPr>
          <a:xfrm>
            <a:off x="457200" y="1435907"/>
            <a:ext cx="7634185" cy="1100366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Logical and - </a:t>
            </a:r>
            <a:r>
              <a:rPr lang="en-US" sz="2400" b="1" dirty="0"/>
              <a:t>&amp;&amp;</a:t>
            </a:r>
          </a:p>
          <a:p>
            <a:pPr lvl="1"/>
            <a:r>
              <a:rPr lang="en-US" sz="2400" dirty="0"/>
              <a:t>All must be true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E7E5D9-98E7-A74E-9B45-B53D924EE823}"/>
              </a:ext>
            </a:extLst>
          </p:cNvPr>
          <p:cNvSpPr txBox="1">
            <a:spLocks/>
          </p:cNvSpPr>
          <p:nvPr/>
        </p:nvSpPr>
        <p:spPr>
          <a:xfrm>
            <a:off x="6908800" y="4626463"/>
            <a:ext cx="6550149" cy="209730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“exit”;</a:t>
            </a:r>
          </a:p>
          <a:p>
            <a:pPr marL="0" indent="0">
              <a:buFont typeface="Arial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cmd.contains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(“x”) ||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cmd.contains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(“X”)) {</a:t>
            </a:r>
          </a:p>
          <a:p>
            <a:pPr marL="0" indent="0">
              <a:buFont typeface="Arial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(“Goodbye”);</a:t>
            </a:r>
          </a:p>
          <a:p>
            <a:pPr marL="0" indent="0">
              <a:buFont typeface="Arial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BD7FC64-A869-4DE4-9C88-ACD2E258703F}"/>
              </a:ext>
            </a:extLst>
          </p:cNvPr>
          <p:cNvSpPr txBox="1">
            <a:spLocks/>
          </p:cNvSpPr>
          <p:nvPr/>
        </p:nvSpPr>
        <p:spPr>
          <a:xfrm>
            <a:off x="283029" y="4542267"/>
            <a:ext cx="7634185" cy="1620508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Logical or - </a:t>
            </a:r>
            <a:r>
              <a:rPr lang="en-US" sz="2400" b="1" dirty="0"/>
              <a:t>||</a:t>
            </a:r>
          </a:p>
          <a:p>
            <a:pPr lvl="1"/>
            <a:r>
              <a:rPr lang="en-US" sz="2400" dirty="0"/>
              <a:t>Any statement can be true</a:t>
            </a:r>
          </a:p>
          <a:p>
            <a:pPr lvl="1"/>
            <a:r>
              <a:rPr lang="en-US" sz="2400" dirty="0"/>
              <a:t>Continues checking even if false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41243B-2897-49B6-8EC8-A14F0303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2600" y="1431896"/>
            <a:ext cx="6527800" cy="2097305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puppyCounter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puppyCounter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5 &amp;&amp;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puppyCounter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(“Yay, puppies”);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32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65C2-65A3-4B8F-95C8-41034EA4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-75161"/>
            <a:ext cx="12561453" cy="1538883"/>
          </a:xfrm>
        </p:spPr>
        <p:txBody>
          <a:bodyPr/>
          <a:lstStyle/>
          <a:p>
            <a:r>
              <a:rPr lang="en-US" sz="4400" dirty="0"/>
              <a:t>Precedence rules for arithmetic, logical, and relational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5F58-AA9F-483F-A5AB-4DF7C759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1463722"/>
            <a:ext cx="11049000" cy="59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2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1AEF-C94A-EA4B-B561-26C42CF3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3" y="153407"/>
            <a:ext cx="12561453" cy="1846659"/>
          </a:xfrm>
        </p:spPr>
        <p:txBody>
          <a:bodyPr/>
          <a:lstStyle/>
          <a:p>
            <a:r>
              <a:rPr lang="en-US" dirty="0"/>
              <a:t>Logical Operators – In Class Activity - Attendance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E1B4099-6600-0A4E-B6E3-D5AD18A5BFCD}"/>
              </a:ext>
            </a:extLst>
          </p:cNvPr>
          <p:cNvSpPr txBox="1">
            <a:spLocks/>
          </p:cNvSpPr>
          <p:nvPr/>
        </p:nvSpPr>
        <p:spPr>
          <a:xfrm>
            <a:off x="381000" y="2241521"/>
            <a:ext cx="12561453" cy="2173672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Only compare true or false</a:t>
            </a:r>
          </a:p>
          <a:p>
            <a:pPr lvl="1"/>
            <a:r>
              <a:rPr lang="en-US" sz="2400" dirty="0"/>
              <a:t>Every statement on each side must evaluate as true or false to use the logical operation. </a:t>
            </a:r>
            <a:endParaRPr lang="en-US" sz="2600" dirty="0"/>
          </a:p>
          <a:p>
            <a:r>
              <a:rPr lang="en-US" sz="2600" dirty="0"/>
              <a:t>Mark valid or invalid for the statements below and explain your answer: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ADC0B-6AD1-4160-9437-CAE2C3FF3232}"/>
              </a:ext>
            </a:extLst>
          </p:cNvPr>
          <p:cNvSpPr/>
          <p:nvPr/>
        </p:nvSpPr>
        <p:spPr>
          <a:xfrm>
            <a:off x="1296458" y="5639616"/>
            <a:ext cx="502060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10/2 &gt; 5 || (3 + 4) &lt; 10 &amp;&amp; true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45C42-B7C5-4D66-9890-C0FD36E1A235}"/>
              </a:ext>
            </a:extLst>
          </p:cNvPr>
          <p:cNvSpPr/>
          <p:nvPr/>
        </p:nvSpPr>
        <p:spPr>
          <a:xfrm>
            <a:off x="1259446" y="6434096"/>
            <a:ext cx="30905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10 &gt; 5 &amp;&amp;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70785-EF73-4766-93D0-3265FB80E2B6}"/>
              </a:ext>
            </a:extLst>
          </p:cNvPr>
          <p:cNvSpPr txBox="1"/>
          <p:nvPr/>
        </p:nvSpPr>
        <p:spPr>
          <a:xfrm>
            <a:off x="818300" y="4829999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64839-E5A8-4198-BF18-86DCDAD12333}"/>
              </a:ext>
            </a:extLst>
          </p:cNvPr>
          <p:cNvSpPr txBox="1"/>
          <p:nvPr/>
        </p:nvSpPr>
        <p:spPr>
          <a:xfrm>
            <a:off x="818300" y="482999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8C2A1-AB8C-4EAC-BA54-82A1B5AD45FE}"/>
              </a:ext>
            </a:extLst>
          </p:cNvPr>
          <p:cNvSpPr txBox="1"/>
          <p:nvPr/>
        </p:nvSpPr>
        <p:spPr>
          <a:xfrm>
            <a:off x="794045" y="5688318"/>
            <a:ext cx="455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0088B-D5EB-4680-B2F8-D3D592D18F75}"/>
              </a:ext>
            </a:extLst>
          </p:cNvPr>
          <p:cNvSpPr txBox="1"/>
          <p:nvPr/>
        </p:nvSpPr>
        <p:spPr>
          <a:xfrm>
            <a:off x="803872" y="6470176"/>
            <a:ext cx="455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27E9CF-C4FC-403F-BA7F-ED4260E1464E}"/>
              </a:ext>
            </a:extLst>
          </p:cNvPr>
          <p:cNvSpPr/>
          <p:nvPr/>
        </p:nvSpPr>
        <p:spPr>
          <a:xfrm>
            <a:off x="1296458" y="4793983"/>
            <a:ext cx="515648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!((4 + 1) &lt; (2 * 0))</a:t>
            </a:r>
          </a:p>
        </p:txBody>
      </p:sp>
    </p:spTree>
    <p:extLst>
      <p:ext uri="{BB962C8B-B14F-4D97-AF65-F5344CB8AC3E}">
        <p14:creationId xmlns:p14="http://schemas.microsoft.com/office/powerpoint/2010/main" val="30476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BDF9-F9DA-ED4C-86D3-9EF359A8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D0490-2BCC-874D-BED8-E6C939A4E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4298164"/>
          </a:xfrm>
        </p:spPr>
        <p:txBody>
          <a:bodyPr/>
          <a:lstStyle/>
          <a:p>
            <a:r>
              <a:rPr lang="en-US" sz="2400" dirty="0"/>
              <a:t>Conditional Operators</a:t>
            </a:r>
          </a:p>
          <a:p>
            <a:pPr lvl="1"/>
            <a:r>
              <a:rPr lang="en-US" sz="2400" dirty="0"/>
              <a:t>Compare primitives </a:t>
            </a:r>
          </a:p>
          <a:p>
            <a:pPr lvl="1"/>
            <a:r>
              <a:rPr lang="en-US" sz="2400" dirty="0"/>
              <a:t>Objects need methods </a:t>
            </a:r>
          </a:p>
          <a:p>
            <a:pPr lvl="2"/>
            <a:r>
              <a:rPr lang="en-US" sz="2400" dirty="0"/>
              <a:t>equals </a:t>
            </a:r>
          </a:p>
          <a:p>
            <a:pPr lvl="2"/>
            <a:r>
              <a:rPr lang="en-US" sz="2400" dirty="0" err="1"/>
              <a:t>equalsIgnoreCase</a:t>
            </a:r>
            <a:endParaRPr lang="en-US" sz="2400" dirty="0"/>
          </a:p>
          <a:p>
            <a:r>
              <a:rPr lang="en-US" sz="2400" dirty="0"/>
              <a:t>Logical Operators</a:t>
            </a:r>
          </a:p>
          <a:p>
            <a:pPr lvl="1"/>
            <a:r>
              <a:rPr lang="en-US" sz="2400" dirty="0"/>
              <a:t>Compare boolean only – true and false</a:t>
            </a:r>
          </a:p>
          <a:p>
            <a:pPr lvl="1"/>
            <a:r>
              <a:rPr lang="en-US" sz="2400" dirty="0"/>
              <a:t>As such, everything must evaluate to true or false before they are used</a:t>
            </a:r>
          </a:p>
        </p:txBody>
      </p:sp>
    </p:spTree>
    <p:extLst>
      <p:ext uri="{BB962C8B-B14F-4D97-AF65-F5344CB8AC3E}">
        <p14:creationId xmlns:p14="http://schemas.microsoft.com/office/powerpoint/2010/main" val="32328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31910DE5-B791-3B46-B211-001FA3515BA1}" vid="{6952B2FF-1D33-344D-9507-8DB4983233D5}"/>
    </a:ext>
  </a:extLst>
</a:theme>
</file>

<file path=ppt/theme/theme2.xml><?xml version="1.0" encoding="utf-8"?>
<a:theme xmlns:a="http://schemas.openxmlformats.org/drawingml/2006/main" name="1_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5" ma:contentTypeDescription="Create a new document." ma:contentTypeScope="" ma:versionID="d3659bec8b8330148a03d82a9d99f412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1a21d371127b63848c9a2290f5945250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c41bee-f0ee-4aa6-9399-a35fbb88351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9F5372-2D5F-4A1C-90B9-2157DFD2B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EDFEFB-0C7F-4A39-93DC-B45C2DBF745C}">
  <ds:schemaRefs>
    <ds:schemaRef ds:uri="http://purl.org/dc/elements/1.1/"/>
    <ds:schemaRef ds:uri="http://www.w3.org/XML/1998/namespace"/>
    <ds:schemaRef ds:uri="http://purl.org/dc/terms/"/>
    <ds:schemaRef ds:uri="92c41bee-f0ee-4aa6-9399-a35fbb883510"/>
    <ds:schemaRef ds:uri="http://purl.org/dc/dcmitype/"/>
    <ds:schemaRef ds:uri="http://schemas.microsoft.com/office/2006/documentManagement/types"/>
    <ds:schemaRef ds:uri="e06ed288-fd75-4b50-bbed-f5a5df88c31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B2B5F21-82DD-4C49-8E55-BEA6E2447C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1164</TotalTime>
  <Words>765</Words>
  <Application>Microsoft Office PowerPoint</Application>
  <PresentationFormat>Custom</PresentationFormat>
  <Paragraphs>71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Consolas</vt:lpstr>
      <vt:lpstr>Franklin Gothic Book</vt:lpstr>
      <vt:lpstr>JetBrains Mono</vt:lpstr>
      <vt:lpstr>Proxima Nova</vt:lpstr>
      <vt:lpstr>Source Sans Pro</vt:lpstr>
      <vt:lpstr>Vitesse Light</vt:lpstr>
      <vt:lpstr>Wingdings</vt:lpstr>
      <vt:lpstr>Office Theme</vt:lpstr>
      <vt:lpstr>1_Office Theme</vt:lpstr>
      <vt:lpstr>2_Office Theme</vt:lpstr>
      <vt:lpstr>PowerPoint Presentation</vt:lpstr>
      <vt:lpstr>Weekly Announcements! </vt:lpstr>
      <vt:lpstr>Review: Conditionals Operators</vt:lpstr>
      <vt:lpstr>Review: Conditionals Operators</vt:lpstr>
      <vt:lpstr>Complex Conditionals</vt:lpstr>
      <vt:lpstr>Logical Operators</vt:lpstr>
      <vt:lpstr>Precedence rules for arithmetic, logical, and relational operators</vt:lpstr>
      <vt:lpstr>Logical Operators – In Class Activity - Attendance </vt:lpstr>
      <vt:lpstr>Review</vt:lpstr>
      <vt:lpstr>Composition</vt:lpstr>
      <vt:lpstr>Composition: Example</vt:lpstr>
      <vt:lpstr>Composition: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Lionelle,Albert</dc:creator>
  <cp:lastModifiedBy>Marcia Moraes</cp:lastModifiedBy>
  <cp:revision>19</cp:revision>
  <dcterms:created xsi:type="dcterms:W3CDTF">2020-03-17T03:31:15Z</dcterms:created>
  <dcterms:modified xsi:type="dcterms:W3CDTF">2023-09-12T18:52:13Z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